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9E618F-DA80-49F3-989B-AB733531DF10}">
  <a:tblStyle styleId="{749E618F-DA80-49F3-989B-AB733531DF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5"/>
    <p:restoredTop sz="94643"/>
  </p:normalViewPr>
  <p:slideViewPr>
    <p:cSldViewPr snapToGrid="0">
      <p:cViewPr varScale="1">
        <p:scale>
          <a:sx n="196" d="100"/>
          <a:sy n="196" d="100"/>
        </p:scale>
        <p:origin x="660" y="14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154312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Team vs Blue Team</a:t>
            </a:r>
            <a:br>
              <a:rPr lang="en" dirty="0"/>
            </a:b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By Zak Chowdhury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Local File Inclusion (LFI) Vulnerability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-1230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94550" y="1480575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CA" sz="1200" u="sng" dirty="0" err="1"/>
              <a:t>Msfvenom</a:t>
            </a:r>
            <a:endParaRPr lang="en-CA" sz="1200" u="sng" dirty="0"/>
          </a:p>
          <a:p>
            <a:r>
              <a:rPr lang="en-CA" sz="1200" dirty="0"/>
              <a:t>Used to create the malicious script </a:t>
            </a:r>
            <a:r>
              <a:rPr lang="en-CA" sz="1200" dirty="0" err="1"/>
              <a:t>payload.php</a:t>
            </a:r>
            <a:endParaRPr lang="en-CA" sz="1200" dirty="0"/>
          </a:p>
          <a:p>
            <a:endParaRPr lang="en-CA" sz="1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u="sng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Metasploit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Started a listener that was used to begin a </a:t>
            </a:r>
            <a:r>
              <a:rPr lang="en-US" sz="1200" dirty="0" err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meterpreter</a:t>
            </a:r>
            <a:r>
              <a:rPr lang="en-US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session to deliver the </a:t>
            </a:r>
            <a:r>
              <a:rPr lang="en-US" sz="1200" dirty="0" err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payload.php</a:t>
            </a:r>
            <a:r>
              <a:rPr lang="en-US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onto the vulnerable machine</a:t>
            </a:r>
          </a:p>
          <a:p>
            <a:pPr lvl="0">
              <a:lnSpc>
                <a:spcPct val="115000"/>
              </a:lnSpc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lvl="0">
              <a:lnSpc>
                <a:spcPct val="115000"/>
              </a:lnSpc>
            </a:pPr>
            <a:endParaRPr lang="en-CA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187650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2466050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2523050" y="1563852"/>
            <a:ext cx="1423917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2473200" y="1480575"/>
            <a:ext cx="1662251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Successful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achived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access to the machine’s shell using the multi/handler exploit and allowing us to upload the payload remote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ly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directly on the web browser. 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4880612" y="883445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3973650" y="1474875"/>
            <a:ext cx="4040900" cy="336889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BE934-2718-9D82-9A8C-D4D4085C8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42" y="1539627"/>
            <a:ext cx="2685418" cy="3368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1B03ED-1930-DA12-53D1-F013263EB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" r="41782" b="2578"/>
          <a:stretch/>
        </p:blipFill>
        <p:spPr>
          <a:xfrm>
            <a:off x="6720551" y="1358974"/>
            <a:ext cx="2328903" cy="35495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448373" y="1924263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448372" y="675974"/>
            <a:ext cx="8409299" cy="1205113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/>
              <a:t>What time did the port scan occur?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000" dirty="0"/>
              <a:t>The port scan occurred at 4:30 </a:t>
            </a:r>
            <a:endParaRPr sz="10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/>
              <a:t>How many packets were sent, and from which IP?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000" dirty="0"/>
              <a:t>58,852 packets were sent from the IP 192.168.1.90 to 192.168.1.105</a:t>
            </a:r>
            <a:endParaRPr sz="10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/>
              <a:t>What indicates that this was a port scan?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000" dirty="0"/>
              <a:t>The peak in network traffic is an indicator that this was a port scan</a:t>
            </a:r>
            <a:endParaRPr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08CFB4-CCCC-E755-E8A2-AD3A679D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361"/>
            <a:ext cx="9080500" cy="28501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55050" y="17130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26350" y="675975"/>
            <a:ext cx="9427900" cy="1037025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/>
              <a:t>What time did the request occur? How many requests were made?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000" dirty="0"/>
              <a:t>The request occur</a:t>
            </a:r>
            <a:r>
              <a:rPr lang="en-CA" sz="1000" dirty="0"/>
              <a:t>r</a:t>
            </a:r>
            <a:r>
              <a:rPr lang="en" sz="1000" dirty="0"/>
              <a:t>ed from 4:46 to 4:47 on May 26</a:t>
            </a:r>
            <a:r>
              <a:rPr lang="en" sz="1000" baseline="30000" dirty="0"/>
              <a:t>th</a:t>
            </a:r>
            <a:r>
              <a:rPr lang="en" sz="1000" dirty="0"/>
              <a:t> and 3,644 requests were made</a:t>
            </a:r>
            <a:endParaRPr sz="10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/>
              <a:t>Which files were requested? What did they contain?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000" dirty="0"/>
              <a:t>The </a:t>
            </a:r>
            <a:r>
              <a:rPr lang="en" sz="1000" dirty="0" err="1"/>
              <a:t>secret_folder</a:t>
            </a:r>
            <a:r>
              <a:rPr lang="en" sz="1000" dirty="0"/>
              <a:t> file was requested. </a:t>
            </a:r>
            <a:r>
              <a:rPr lang="en-CA" sz="1000" dirty="0"/>
              <a:t>I</a:t>
            </a:r>
            <a:r>
              <a:rPr lang="en" sz="1000" dirty="0"/>
              <a:t>t contained a hash that could be used to access the system using Ryan’s credentials</a:t>
            </a:r>
            <a:endParaRPr sz="1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E3A22E-C59B-71AB-7BAE-F10D9D600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75975"/>
            <a:ext cx="9144000" cy="1073706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33D12-9ECC-F3B0-302C-EBC6F384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00" y="1713000"/>
            <a:ext cx="9144000" cy="23840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7"/>
          <p:cNvSpPr/>
          <p:nvPr/>
        </p:nvSpPr>
        <p:spPr>
          <a:xfrm>
            <a:off x="355050" y="1806837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150471" y="741300"/>
            <a:ext cx="9303779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11,566 requests were made in the attack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password?</a:t>
            </a:r>
            <a:endParaRPr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C09CEA-E05A-4DC3-7549-4543A7E4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00" y="1768732"/>
            <a:ext cx="9144000" cy="29153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2005876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to this directory?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183 requests were made to the WebDAV directory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The </a:t>
            </a:r>
            <a:r>
              <a:rPr lang="en" sz="1200" dirty="0" err="1"/>
              <a:t>payload.php</a:t>
            </a:r>
            <a:r>
              <a:rPr lang="en" sz="1200" dirty="0"/>
              <a:t> and </a:t>
            </a:r>
            <a:r>
              <a:rPr lang="en" sz="1200" dirty="0" err="1"/>
              <a:t>passwd.dav</a:t>
            </a:r>
            <a:r>
              <a:rPr lang="en" sz="1200" dirty="0"/>
              <a:t> files was requested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80354A-BB59-CDBF-4C42-ECED8992F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" t="41265" r="4074" b="51263"/>
          <a:stretch/>
        </p:blipFill>
        <p:spPr>
          <a:xfrm>
            <a:off x="270485" y="2508266"/>
            <a:ext cx="8603030" cy="7245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port scans?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alert in place for any </a:t>
            </a:r>
            <a:r>
              <a:rPr lang="en-CA" sz="1400" dirty="0"/>
              <a:t>ports that are being scanned (less severe alerts VS more severe alerts)</a:t>
            </a:r>
            <a:endParaRPr sz="1400" dirty="0"/>
          </a:p>
          <a:p>
            <a:r>
              <a:rPr lang="en" sz="1400" b="1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/>
            <a:r>
              <a:rPr lang="en" sz="1400" dirty="0"/>
              <a:t>The threshold that would be set to activate this alarm would be </a:t>
            </a:r>
            <a:r>
              <a:rPr lang="en-CA" sz="1400" dirty="0"/>
              <a:t>20 scans</a:t>
            </a: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configurations can be set on the host to mitigate port scans?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 of firewalls to prevent any unfamiliar I</a:t>
            </a:r>
            <a:r>
              <a:rPr lang="en-CA" sz="1400" dirty="0"/>
              <a:t>Ps </a:t>
            </a:r>
            <a:r>
              <a:rPr lang="en" sz="1400" dirty="0"/>
              <a:t>from scanning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Describe the solution. If possible, provide required command lines.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Ensuring that all ports that do not need to be open are closed and that ports are regularly being monitored</a:t>
            </a: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kind of alarm can be set to detect future unauthorized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alert that will be sent out if there are multiple failed login attempts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/>
              <a:t>An alert notification to be sent out after 3 failed logins within a span of 30 minutes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396356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configuration can be set on the host to block unwanted access?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Blacklisting those IPS that are being accessed from when there are 10 failed attempts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Describe the solution. If possible, provide required command lines. 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Policy that requires a password change every 2 months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Multi-factor authentication to be required for all users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alarm that alerts if there is a 404  errors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The alert to be sent when the error appears more than 10 times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Policy that locks out a user if more than 3 failed logins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Describe the solution. If possible, provide the required command line(s). </a:t>
            </a:r>
          </a:p>
          <a:p>
            <a:pPr>
              <a:buClr>
                <a:schemeClr val="dk1"/>
              </a:buClr>
              <a:buSzPts val="1100"/>
            </a:pPr>
            <a:r>
              <a:rPr lang="en-CA" sz="1400" dirty="0"/>
              <a:t>Forcing stronger passwords to be in place. 8 characters long and at least one special character, an uppercase letter, and at least one number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access to this directory?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An alarm that sets out an alert if any IP from the blacklist attempts to access the WebDAV directory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What threshold would you set to activate this alarm?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An alert to be sent if 1 IP from the blacklist attempts to access the directory</a:t>
            </a: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control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Limiting the amount of users that can have access to the directory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Describe the solution. If possible, provide the required command line(s).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Scanning incoming traffic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Stronger authentication to WebDAV with passwords requirements and whitelisted IPs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file uploads?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alert that is sent out if there are any suspicious extensions being added into the </a:t>
            </a:r>
            <a:r>
              <a:rPr lang="en-CA" sz="1400" dirty="0"/>
              <a:t>W</a:t>
            </a:r>
            <a:r>
              <a:rPr lang="en" sz="1400" dirty="0" err="1"/>
              <a:t>ebDAV</a:t>
            </a:r>
            <a:r>
              <a:rPr lang="en" sz="1400" dirty="0"/>
              <a:t> folder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The alert to be sent out if there are one or more attempts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block file uploads?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</a:t>
            </a:r>
            <a:r>
              <a:rPr lang="en-CA" sz="1400" dirty="0"/>
              <a:t>Ps that are on the blacklist to be blocked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Describe the solution. If possible, provide the required command line. 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dirty="0"/>
              <a:t>Ensuring that only the proper ports are open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33150" y="794728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lvl="0">
              <a:buClr>
                <a:schemeClr val="dk1"/>
              </a:buClr>
              <a:buSzPts val="1100"/>
            </a:pPr>
            <a:r>
              <a:rPr lang="en" dirty="0"/>
              <a:t>Address Range: </a:t>
            </a:r>
            <a:r>
              <a:rPr lang="en-CA" dirty="0"/>
              <a:t>192.168.1.0/24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dirty="0"/>
              <a:t>Netmask: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dirty="0"/>
              <a:t>255.255.255.0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dirty="0"/>
              <a:t>Gateway: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dirty="0"/>
              <a:t>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Hyper 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 Server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3" name="Picture 2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3BDACD9B-DFB0-0958-9FAA-657DAF57D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58" y="1158667"/>
            <a:ext cx="5143634" cy="3536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F3C80D-206D-E7EB-D1CA-8A350588D197}"/>
              </a:ext>
            </a:extLst>
          </p:cNvPr>
          <p:cNvSpPr txBox="1"/>
          <p:nvPr/>
        </p:nvSpPr>
        <p:spPr>
          <a:xfrm>
            <a:off x="4224760" y="1400537"/>
            <a:ext cx="10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Monitoring</a:t>
            </a:r>
          </a:p>
          <a:p>
            <a:pPr algn="ctr"/>
            <a:r>
              <a:rPr lang="en-US" sz="1000" b="1" dirty="0"/>
              <a:t>SIEM System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2634456403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{749E618F-DA80-49F3-989B-AB733531DF10}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Hyper-V Azure Machine</a:t>
                      </a:r>
                      <a:endParaRPr sz="1200" b="1" dirty="0"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192.168.1.1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Host Machine</a:t>
                      </a:r>
                      <a:endParaRPr sz="1200" b="1" dirty="0"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Kali Linux</a:t>
                      </a:r>
                      <a:endParaRPr sz="1200" b="1" dirty="0"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 b="1" dirty="0"/>
                        <a:t>192.168.1.90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Target Machine</a:t>
                      </a:r>
                      <a:endParaRPr sz="1200" b="1" dirty="0"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Capstone</a:t>
                      </a:r>
                      <a:endParaRPr sz="1200" b="1" dirty="0"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 b="1" dirty="0"/>
                        <a:t>192.168.1.105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Attacking Machine</a:t>
                      </a:r>
                      <a:endParaRPr sz="1200" b="1" dirty="0"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ELK Server</a:t>
                      </a:r>
                      <a:endParaRPr sz="1200" b="1" dirty="0"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192.168.1.100</a:t>
                      </a:r>
                      <a:endParaRPr sz="1200" dirty="0"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1" dirty="0"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Monitoring/Logging Machine</a:t>
                      </a:r>
                      <a:endParaRPr sz="1200" b="1" dirty="0"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474490009"/>
              </p:ext>
            </p:extLst>
          </p:nvPr>
        </p:nvGraphicFramePr>
        <p:xfrm>
          <a:off x="467150" y="1201900"/>
          <a:ext cx="8362500" cy="3029450"/>
        </p:xfrm>
        <a:graphic>
          <a:graphicData uri="http://schemas.openxmlformats.org/drawingml/2006/table">
            <a:tbl>
              <a:tblPr>
                <a:noFill/>
                <a:tableStyleId>{749E618F-DA80-49F3-989B-AB733531DF10}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Open Port(s) to Public</a:t>
                      </a:r>
                      <a:endParaRPr sz="1200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An open port allows attackers to enter to gain open and unsecured access (e.g., port 80 – HTTP)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Confidential files and folders are exposed and easily accessible to unauthorized users</a:t>
                      </a:r>
                      <a:endParaRPr sz="1200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Weak Usernames and Passwords</a:t>
                      </a:r>
                      <a:endParaRPr sz="1200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The usernames are exactly similar to the management names and the passwords are too simple and can be infiltrated with decryption coding</a:t>
                      </a:r>
                      <a:endParaRPr sz="1200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In the case of a brute force attack, it is easy for an attacker to retrieve usernames and passwords and gain access to valuable information due to public accessibility </a:t>
                      </a:r>
                      <a:endParaRPr sz="1200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771816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Local File Inclusion (LFI) Vulnerability</a:t>
                      </a:r>
                      <a:endParaRPr sz="1200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Remote vulnerability access into confidential files on an exposed machine</a:t>
                      </a:r>
                      <a:endParaRPr sz="1200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Attackers can gain access to critical and personal information</a:t>
                      </a:r>
                      <a:endParaRPr sz="1200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Open Port(s) to Public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u="sng" dirty="0">
                <a:latin typeface="Roboto"/>
                <a:ea typeface="Roboto"/>
                <a:cs typeface="Roboto"/>
                <a:sym typeface="Roboto"/>
              </a:rPr>
              <a:t>Nmap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Nmap was used to scan for any open ports.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The commands that were used, but not limited to the following: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sV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 192.168.1.105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sS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-F 192.168.1.105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Found out that two ports on the capstone machine were open (port 22 and port 80)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9839EE-5E5A-329F-CB6B-E2CC42DB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546" y="1605158"/>
            <a:ext cx="3129758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Weak Usernames and Passwords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674506" y="1480575"/>
            <a:ext cx="2790637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CA" sz="1200" u="sng" dirty="0"/>
              <a:t>Hydra </a:t>
            </a:r>
          </a:p>
          <a:p>
            <a:r>
              <a:rPr lang="en-US" sz="1200" dirty="0"/>
              <a:t>Used the login cracker </a:t>
            </a:r>
            <a:r>
              <a:rPr lang="en-US" sz="1200" i="1" dirty="0"/>
              <a:t>Hydra </a:t>
            </a:r>
            <a:r>
              <a:rPr lang="en-US" sz="1200" dirty="0"/>
              <a:t>to </a:t>
            </a:r>
            <a:r>
              <a:rPr lang="en-US" sz="1200" dirty="0" err="1"/>
              <a:t>bruteforce</a:t>
            </a:r>
            <a:r>
              <a:rPr lang="en-US" sz="1200" dirty="0"/>
              <a:t> Ashton’s username against the webserver’s password with wordlist files - </a:t>
            </a:r>
            <a:r>
              <a:rPr lang="en-US" sz="1200" dirty="0" err="1"/>
              <a:t>rockyou.txt</a:t>
            </a:r>
            <a:r>
              <a:rPr lang="en-US" sz="1200" dirty="0"/>
              <a:t>. </a:t>
            </a:r>
          </a:p>
          <a:p>
            <a:endParaRPr lang="en-US" sz="1200" dirty="0"/>
          </a:p>
          <a:p>
            <a:r>
              <a:rPr lang="en-AU" sz="1200" dirty="0"/>
              <a:t>hydra -l </a:t>
            </a:r>
            <a:r>
              <a:rPr lang="en-AU" sz="1200" dirty="0" err="1"/>
              <a:t>ashton</a:t>
            </a:r>
            <a:r>
              <a:rPr lang="en-AU" sz="1200" dirty="0"/>
              <a:t> -P /</a:t>
            </a:r>
            <a:r>
              <a:rPr lang="en-AU" sz="1200" dirty="0" err="1"/>
              <a:t>usr</a:t>
            </a:r>
            <a:r>
              <a:rPr lang="en-AU" sz="1200" dirty="0"/>
              <a:t>/share/wordlists/</a:t>
            </a:r>
            <a:r>
              <a:rPr lang="en-AU" sz="1200" dirty="0" err="1"/>
              <a:t>rockyou.txt</a:t>
            </a:r>
            <a:r>
              <a:rPr lang="en-AU" sz="1200" dirty="0"/>
              <a:t> -s 80 -f -</a:t>
            </a:r>
            <a:r>
              <a:rPr lang="en-AU" sz="1200" dirty="0" err="1"/>
              <a:t>vV</a:t>
            </a:r>
            <a:r>
              <a:rPr lang="en-AU" sz="1200" dirty="0"/>
              <a:t> 192.168.1.105 http-get /</a:t>
            </a:r>
            <a:r>
              <a:rPr lang="en-AU" sz="1200" dirty="0" err="1"/>
              <a:t>company_folders</a:t>
            </a:r>
            <a:r>
              <a:rPr lang="en-AU" sz="1200" dirty="0"/>
              <a:t>/</a:t>
            </a:r>
            <a:r>
              <a:rPr lang="en-AU" sz="1200" dirty="0" err="1"/>
              <a:t>secret_folder</a:t>
            </a:r>
            <a:endParaRPr lang="en-US" sz="1200" b="1" dirty="0"/>
          </a:p>
          <a:p>
            <a:endParaRPr lang="en-US" sz="1200" dirty="0"/>
          </a:p>
          <a:p>
            <a:r>
              <a:rPr lang="en-US" sz="1200" u="sng" dirty="0"/>
              <a:t>John the ripper and </a:t>
            </a:r>
            <a:r>
              <a:rPr lang="en-US" sz="1200" u="sng" dirty="0" err="1"/>
              <a:t>Crackstation</a:t>
            </a:r>
            <a:endParaRPr lang="en-US" sz="1200" u="sng" dirty="0"/>
          </a:p>
          <a:p>
            <a:r>
              <a:rPr lang="en-US" sz="1200" dirty="0"/>
              <a:t>Used to break the hashed password</a:t>
            </a:r>
          </a:p>
          <a:p>
            <a:endParaRPr lang="en-CA" sz="1200" dirty="0"/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</a:pPr>
            <a:r>
              <a:rPr lang="en-AU" sz="1200" dirty="0"/>
              <a:t>Ashton’s password of “</a:t>
            </a:r>
            <a:r>
              <a:rPr lang="en-AU" sz="1200" i="1" dirty="0"/>
              <a:t>Leopoldo” was located in the password list within the VM. </a:t>
            </a:r>
            <a:r>
              <a:rPr lang="en-AU" sz="1200" dirty="0"/>
              <a:t>With Ashton’s credentials, we had full access to the hidden directories located on the webserver</a:t>
            </a:r>
          </a:p>
          <a:p>
            <a:pPr>
              <a:lnSpc>
                <a:spcPct val="115000"/>
              </a:lnSpc>
            </a:pPr>
            <a:endParaRPr lang="en-AU" sz="1200" dirty="0"/>
          </a:p>
          <a:p>
            <a:pPr>
              <a:lnSpc>
                <a:spcPct val="115000"/>
              </a:lnSpc>
            </a:pPr>
            <a:r>
              <a:rPr lang="en-AU" sz="1200" dirty="0"/>
              <a:t>Gaining Ryan’s hash and being able to decrypt with John the ripper and </a:t>
            </a:r>
            <a:r>
              <a:rPr lang="en-AU" sz="1200" dirty="0" err="1"/>
              <a:t>crackstation.com</a:t>
            </a:r>
            <a:endParaRPr lang="en-CA" sz="1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F196BA-2F3D-A880-6561-6C39ECED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038" y="1411455"/>
            <a:ext cx="3152773" cy="34247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1417</Words>
  <Application>Microsoft Office PowerPoint</Application>
  <PresentationFormat>On-screen Show (16:9)</PresentationFormat>
  <Paragraphs>221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Black</vt:lpstr>
      <vt:lpstr>Roboto Medium</vt:lpstr>
      <vt:lpstr>Roboto</vt:lpstr>
      <vt:lpstr>Roboto Thin</vt:lpstr>
      <vt:lpstr>Roboto Light</vt:lpstr>
      <vt:lpstr>Arial</vt:lpstr>
      <vt:lpstr>Simple Light</vt:lpstr>
      <vt:lpstr>Red Team vs Blue Team Capstone Engagement Assessment, Analysis,  and Hardening of a Vulnerable System By Zak Chowdhury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Open Port(s) to Public</vt:lpstr>
      <vt:lpstr>Exploitation: Weak Usernames and Passwords</vt:lpstr>
      <vt:lpstr>Exploitation: Local File Inclusion (LFI) Vulnerability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Zak Chowdhury</cp:lastModifiedBy>
  <cp:revision>12</cp:revision>
  <dcterms:modified xsi:type="dcterms:W3CDTF">2022-05-26T19:04:52Z</dcterms:modified>
</cp:coreProperties>
</file>